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28" r:id="rId3"/>
    <p:sldId id="312" r:id="rId4"/>
    <p:sldId id="309" r:id="rId5"/>
    <p:sldId id="316" r:id="rId6"/>
    <p:sldId id="314" r:id="rId7"/>
    <p:sldId id="323" r:id="rId8"/>
    <p:sldId id="315" r:id="rId9"/>
    <p:sldId id="324" r:id="rId10"/>
    <p:sldId id="313" r:id="rId11"/>
    <p:sldId id="325" r:id="rId12"/>
    <p:sldId id="326" r:id="rId13"/>
    <p:sldId id="322" r:id="rId14"/>
    <p:sldId id="317" r:id="rId15"/>
    <p:sldId id="318" r:id="rId16"/>
    <p:sldId id="320" r:id="rId17"/>
    <p:sldId id="319" r:id="rId18"/>
    <p:sldId id="321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6"/>
    <p:restoredTop sz="84555"/>
  </p:normalViewPr>
  <p:slideViewPr>
    <p:cSldViewPr>
      <p:cViewPr varScale="1">
        <p:scale>
          <a:sx n="134" d="100"/>
          <a:sy n="134" d="100"/>
        </p:scale>
        <p:origin x="432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 integer conversion rules define how C compilers handle conversions. These rules include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promotions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conversion rank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 arithmetic conversions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intent of the rules is to ensure that the conversions result in the same numerical values and that these values minimize surprises in the rest of the computation.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2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6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75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6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widely accepted that learning assembly programming is often a challenging and frustrated experience.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many occasions where high speed of running is needed, assembly language is necessary.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4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Another example is bootloader. A bootloader is a special and typically small code that is executed when the processor boots. A very useful function is that a customized bootloader can make a microcontroller self-programmable, which allows us to upgrade the on-bard firmware using UART interface or a custom upload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9/24/2025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9/24/2025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pectrum.ieee.org/top-programming-languages-2022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Barrows </a:t>
            </a:r>
            <a:r>
              <a:rPr lang="en-US" sz="2000" b="1" dirty="0">
                <a:solidFill>
                  <a:srgbClr val="C00000"/>
                </a:solidFill>
              </a:rPr>
              <a:t>271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Fall 2025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1600200"/>
            <a:ext cx="6360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C00000"/>
                </a:solidFill>
              </a:rPr>
              <a:t>Why Learn Assembly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0087C-2F8E-334C-A094-BAE53D2DCD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1620" y="1253397"/>
            <a:ext cx="6705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Help you understand and write HLLs better</a:t>
            </a:r>
          </a:p>
          <a:p>
            <a:pPr lvl="1"/>
            <a:r>
              <a:rPr lang="en-US" sz="2000" dirty="0"/>
              <a:t>Low-level data representation</a:t>
            </a:r>
          </a:p>
          <a:p>
            <a:pPr lvl="1"/>
            <a:r>
              <a:rPr lang="en-US" sz="2000" dirty="0"/>
              <a:t>C Pointers</a:t>
            </a:r>
          </a:p>
          <a:p>
            <a:pPr lvl="2"/>
            <a:r>
              <a:rPr lang="en-US" sz="1800" dirty="0"/>
              <a:t>Reference &amp; dereference</a:t>
            </a:r>
          </a:p>
          <a:p>
            <a:pPr lvl="1"/>
            <a:r>
              <a:rPr lang="en-US" sz="2000" dirty="0"/>
              <a:t>Passing parameters to functions: </a:t>
            </a:r>
          </a:p>
          <a:p>
            <a:pPr lvl="2"/>
            <a:r>
              <a:rPr lang="en-US" sz="1800" dirty="0"/>
              <a:t>Pass by reference</a:t>
            </a:r>
          </a:p>
          <a:p>
            <a:pPr lvl="2"/>
            <a:r>
              <a:rPr lang="en-US" sz="1800" dirty="0"/>
              <a:t>Pass by value</a:t>
            </a:r>
          </a:p>
          <a:p>
            <a:pPr lvl="1"/>
            <a:r>
              <a:rPr lang="en-US" sz="2000" dirty="0"/>
              <a:t>Variables declared as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z="2000" dirty="0"/>
              <a:t> or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/>
              <a:t>Inefficiency of recursive function: stack operations</a:t>
            </a:r>
          </a:p>
          <a:p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DCC85-7AEC-E946-9F06-1D70ADF4EF30}"/>
              </a:ext>
            </a:extLst>
          </p:cNvPr>
          <p:cNvGrpSpPr/>
          <p:nvPr/>
        </p:nvGrpSpPr>
        <p:grpSpPr>
          <a:xfrm>
            <a:off x="7012540" y="1333890"/>
            <a:ext cx="4849716" cy="1200329"/>
            <a:chOff x="7048072" y="1533433"/>
            <a:chExt cx="484971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13748F-3A44-BA4C-96C1-EEB17A8E0F45}"/>
                </a:ext>
              </a:extLst>
            </p:cNvPr>
            <p:cNvSpPr txBox="1"/>
            <p:nvPr/>
          </p:nvSpPr>
          <p:spPr>
            <a:xfrm>
              <a:off x="7048072" y="1948932"/>
              <a:ext cx="13244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*p += 100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9A0FB-BCD7-E64F-B4EF-343C1B0ACBE7}"/>
                </a:ext>
              </a:extLst>
            </p:cNvPr>
            <p:cNvSpPr txBox="1"/>
            <p:nvPr/>
          </p:nvSpPr>
          <p:spPr>
            <a:xfrm>
              <a:off x="9686926" y="1533433"/>
              <a:ext cx="2210862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r0, =p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r1, [r0]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 r1, r1, #100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STR r1, [r0]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100488-2342-2B44-979B-087B3BD50D5F}"/>
                </a:ext>
              </a:extLst>
            </p:cNvPr>
            <p:cNvCxnSpPr/>
            <p:nvPr/>
          </p:nvCxnSpPr>
          <p:spPr>
            <a:xfrm>
              <a:off x="8534400" y="2133599"/>
              <a:ext cx="9906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4D14AE-02D1-0E43-AA2A-CE1823A8B784}"/>
              </a:ext>
            </a:extLst>
          </p:cNvPr>
          <p:cNvSpPr txBox="1"/>
          <p:nvPr/>
        </p:nvSpPr>
        <p:spPr>
          <a:xfrm>
            <a:off x="6986855" y="2737576"/>
            <a:ext cx="25907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pi;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volatile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4CA6FB-F371-9A41-8F83-E2836B802E2B}"/>
              </a:ext>
            </a:extLst>
          </p:cNvPr>
          <p:cNvGrpSpPr/>
          <p:nvPr/>
        </p:nvGrpSpPr>
        <p:grpSpPr>
          <a:xfrm>
            <a:off x="6098177" y="4018116"/>
            <a:ext cx="6039062" cy="2292677"/>
            <a:chOff x="6098177" y="4018116"/>
            <a:chExt cx="6039062" cy="22926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00BBE-9C3A-554A-A0E1-7CEB2B866FBB}"/>
                </a:ext>
              </a:extLst>
            </p:cNvPr>
            <p:cNvSpPr/>
            <p:nvPr/>
          </p:nvSpPr>
          <p:spPr>
            <a:xfrm>
              <a:off x="7926976" y="4018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caller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FD671-AFE9-0742-9BAF-51090E6E698D}"/>
                </a:ext>
              </a:extLst>
            </p:cNvPr>
            <p:cNvSpPr/>
            <p:nvPr/>
          </p:nvSpPr>
          <p:spPr>
            <a:xfrm>
              <a:off x="7926976" y="4399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CE0D0-835D-5641-A69F-6F32EE9D6894}"/>
                </a:ext>
              </a:extLst>
            </p:cNvPr>
            <p:cNvSpPr/>
            <p:nvPr/>
          </p:nvSpPr>
          <p:spPr>
            <a:xfrm>
              <a:off x="7926976" y="4780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factorial(4)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0BD6F-AEDD-2C4D-A91E-5DDEB2BFACC0}"/>
                </a:ext>
              </a:extLst>
            </p:cNvPr>
            <p:cNvSpPr/>
            <p:nvPr/>
          </p:nvSpPr>
          <p:spPr>
            <a:xfrm>
              <a:off x="7926976" y="5161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factorial(3)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EF603B-CA53-994D-9EB8-8F836DA0FB6F}"/>
                </a:ext>
              </a:extLst>
            </p:cNvPr>
            <p:cNvSpPr/>
            <p:nvPr/>
          </p:nvSpPr>
          <p:spPr>
            <a:xfrm>
              <a:off x="7926976" y="554490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620724-D56B-924A-86A7-C5F501C1B8EF}"/>
                </a:ext>
              </a:extLst>
            </p:cNvPr>
            <p:cNvSpPr/>
            <p:nvPr/>
          </p:nvSpPr>
          <p:spPr>
            <a:xfrm>
              <a:off x="7926976" y="592979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factorial(1)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0EDBAE-C32E-7842-962B-8FD67B58B140}"/>
                </a:ext>
              </a:extLst>
            </p:cNvPr>
            <p:cNvCxnSpPr>
              <a:cxnSpLocks/>
            </p:cNvCxnSpPr>
            <p:nvPr/>
          </p:nvCxnSpPr>
          <p:spPr>
            <a:xfrm>
              <a:off x="7774576" y="4047020"/>
              <a:ext cx="0" cy="22287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5504E6-C91B-F343-8AB2-762E3C848989}"/>
                </a:ext>
              </a:extLst>
            </p:cNvPr>
            <p:cNvSpPr txBox="1"/>
            <p:nvPr/>
          </p:nvSpPr>
          <p:spPr>
            <a:xfrm>
              <a:off x="6098177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grows in recursive phase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C4B929-B44F-E042-8295-A096788F5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5376" y="4018116"/>
              <a:ext cx="0" cy="2257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6797-94EC-7C4E-9446-E01FADDFDFD8}"/>
                </a:ext>
              </a:extLst>
            </p:cNvPr>
            <p:cNvSpPr txBox="1"/>
            <p:nvPr/>
          </p:nvSpPr>
          <p:spPr>
            <a:xfrm>
              <a:off x="10384639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shrinks in regression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(x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1CEA1-AC73-334C-927A-653752C70951}"/>
              </a:ext>
            </a:extLst>
          </p:cNvPr>
          <p:cNvSpPr/>
          <p:nvPr/>
        </p:nvSpPr>
        <p:spPr>
          <a:xfrm>
            <a:off x="609601" y="4109050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compiling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linking...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 Size: Code=640 RO-data=424 RW-data=8 ZI-data=5472 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FromELF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creating hex file...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".\Objects\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project.axf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-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Error(s), 0 Warning(s)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Time Elapsed:  00:00:01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5AABA-C213-AD49-928B-C777BD3E3DAA}"/>
              </a:ext>
            </a:extLst>
          </p:cNvPr>
          <p:cNvSpPr txBox="1"/>
          <p:nvPr/>
        </p:nvSpPr>
        <p:spPr>
          <a:xfrm>
            <a:off x="5701357" y="1390457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 is wrong!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2D97-9EA4-BD45-A9CE-37F0C9014D4F}"/>
              </a:ext>
            </a:extLst>
          </p:cNvPr>
          <p:cNvSpPr txBox="1"/>
          <p:nvPr/>
        </p:nvSpPr>
        <p:spPr>
          <a:xfrm>
            <a:off x="5701357" y="2966535"/>
            <a:ext cx="633653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else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Branch on </a:t>
            </a:r>
            <a:r>
              <a:rPr lang="en-US" b="1" i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 than or Same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5D5C7-4E4A-6846-BEC5-B29E47D0527F}"/>
              </a:ext>
            </a:extLst>
          </p:cNvPr>
          <p:cNvSpPr txBox="1"/>
          <p:nvPr/>
        </p:nvSpPr>
        <p:spPr>
          <a:xfrm>
            <a:off x="5701357" y="2320204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 = 0x00000001  ; x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= 0xFFFFFFFF  ; y = -1</a:t>
            </a:r>
          </a:p>
        </p:txBody>
      </p:sp>
    </p:spTree>
    <p:extLst>
      <p:ext uri="{BB962C8B-B14F-4D97-AF65-F5344CB8AC3E}">
        <p14:creationId xmlns:p14="http://schemas.microsoft.com/office/powerpoint/2010/main" val="822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(int32_t) 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</p:spTree>
    <p:extLst>
      <p:ext uri="{BB962C8B-B14F-4D97-AF65-F5344CB8AC3E}">
        <p14:creationId xmlns:p14="http://schemas.microsoft.com/office/powerpoint/2010/main" val="171739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is the final value of 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730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403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4" y="300033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382761" y="305158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4302889" y="2312166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4289441" y="4953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664522" y="16751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12257" y="2999163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6980234" y="3050415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E8D793-FAE9-3544-85C6-DA24D2A330D1}"/>
              </a:ext>
            </a:extLst>
          </p:cNvPr>
          <p:cNvGrpSpPr/>
          <p:nvPr/>
        </p:nvGrpSpPr>
        <p:grpSpPr>
          <a:xfrm>
            <a:off x="7900362" y="2310995"/>
            <a:ext cx="1033604" cy="540514"/>
            <a:chOff x="3285533" y="1834708"/>
            <a:chExt cx="1033604" cy="789417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65718705-A0D8-C24E-B2BB-5CB9EBBFA58E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3813CCC1-107B-6C48-9EE8-2860201426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8195A404-B45B-854B-993F-837E1100597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531820-C2BF-E040-9082-301BC427BD41}"/>
              </a:ext>
            </a:extLst>
          </p:cNvPr>
          <p:cNvGrpSpPr/>
          <p:nvPr/>
        </p:nvGrpSpPr>
        <p:grpSpPr>
          <a:xfrm>
            <a:off x="7909049" y="4953000"/>
            <a:ext cx="1033604" cy="540514"/>
            <a:chOff x="3285533" y="1834708"/>
            <a:chExt cx="1033604" cy="789417"/>
          </a:xfrm>
        </p:grpSpPr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5DFF388D-C876-5E41-8C07-90C24C55D706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72E76477-0720-8E4C-A570-4B13E3EFEB3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0BAA4DFC-13A4-9440-925F-8B011A06BC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35A5DF-CC17-1746-9853-2179560B29CF}"/>
              </a:ext>
            </a:extLst>
          </p:cNvPr>
          <p:cNvSpPr txBox="1"/>
          <p:nvPr/>
        </p:nvSpPr>
        <p:spPr>
          <a:xfrm>
            <a:off x="8247757" y="167097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63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07054" y="391491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23625" y="204607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E0CD2-299E-2C48-8055-8365221C5746}"/>
              </a:ext>
            </a:extLst>
          </p:cNvPr>
          <p:cNvSpPr txBox="1"/>
          <p:nvPr/>
        </p:nvSpPr>
        <p:spPr>
          <a:xfrm>
            <a:off x="4738807" y="37222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E8D1D-0C25-E042-9A9E-9491A64EC616}"/>
              </a:ext>
            </a:extLst>
          </p:cNvPr>
          <p:cNvSpPr txBox="1"/>
          <p:nvPr/>
        </p:nvSpPr>
        <p:spPr>
          <a:xfrm>
            <a:off x="8440773" y="55774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</p:spTree>
    <p:extLst>
      <p:ext uri="{BB962C8B-B14F-4D97-AF65-F5344CB8AC3E}">
        <p14:creationId xmlns:p14="http://schemas.microsoft.com/office/powerpoint/2010/main" val="159776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205086" y="4974835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35866" y="314457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7003843" y="319582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33898" y="1984265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FFE39-979F-2240-A82A-3366DEB1A3AA}"/>
              </a:ext>
            </a:extLst>
          </p:cNvPr>
          <p:cNvSpPr txBox="1"/>
          <p:nvPr/>
        </p:nvSpPr>
        <p:spPr>
          <a:xfrm>
            <a:off x="4753212" y="54777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13DA9-BE33-F746-9863-1EAA839692D0}"/>
              </a:ext>
            </a:extLst>
          </p:cNvPr>
          <p:cNvSpPr txBox="1"/>
          <p:nvPr/>
        </p:nvSpPr>
        <p:spPr>
          <a:xfrm>
            <a:off x="8441072" y="48214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403109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6935865" y="5029200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3226192" y="3183045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6935865" y="1927862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EE6B4-AC31-644E-9A2B-E17AECB7C2DA}"/>
              </a:ext>
            </a:extLst>
          </p:cNvPr>
          <p:cNvSpPr txBox="1"/>
          <p:nvPr/>
        </p:nvSpPr>
        <p:spPr>
          <a:xfrm>
            <a:off x="4742938" y="48455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CCE50-E14F-E647-8236-1A3CA15E5E33}"/>
              </a:ext>
            </a:extLst>
          </p:cNvPr>
          <p:cNvSpPr txBox="1"/>
          <p:nvPr/>
        </p:nvSpPr>
        <p:spPr>
          <a:xfrm>
            <a:off x="8426368" y="549590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308547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D3C-4DA3-B44F-8EE8-842DD810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Learn Assembly?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9595D-84E6-F248-85C0-4D725E43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5477-B4D1-5E48-AAEA-924E5428CE5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562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Gain insights about what is under the hood of a processor</a:t>
            </a:r>
          </a:p>
          <a:p>
            <a:r>
              <a:rPr lang="en-US" sz="2800" dirty="0"/>
              <a:t>Assembly should be used for performance critical sessions</a:t>
            </a:r>
          </a:p>
          <a:p>
            <a:r>
              <a:rPr lang="en-US" sz="2800" dirty="0"/>
              <a:t>Assembly must be used for processor-dependent instructions that are not supported by compilers</a:t>
            </a:r>
          </a:p>
          <a:p>
            <a:r>
              <a:rPr lang="en-US" sz="2800" dirty="0"/>
              <a:t>Understanding assembly helps us write better HLLs</a:t>
            </a:r>
          </a:p>
        </p:txBody>
      </p:sp>
      <p:pic>
        <p:nvPicPr>
          <p:cNvPr id="5" name="Content Placeholder 4" descr="singer_ikea.gif">
            <a:extLst>
              <a:ext uri="{FF2B5EF4-FFF2-40B4-BE49-F238E27FC236}">
                <a16:creationId xmlns:a16="http://schemas.microsoft.com/office/drawing/2014/main" id="{5F7BE122-0004-0945-BB01-075FBB3C81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929509"/>
            <a:ext cx="4087388" cy="51559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9ED23F-B20F-C443-BD0B-0DEBF8F907A6}"/>
              </a:ext>
            </a:extLst>
          </p:cNvPr>
          <p:cNvSpPr/>
          <p:nvPr/>
        </p:nvSpPr>
        <p:spPr>
          <a:xfrm>
            <a:off x="7253751" y="2828931"/>
            <a:ext cx="2362201" cy="6936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099A5-A977-DE42-967D-38EE393F2F38}"/>
              </a:ext>
            </a:extLst>
          </p:cNvPr>
          <p:cNvSpPr/>
          <p:nvPr/>
        </p:nvSpPr>
        <p:spPr>
          <a:xfrm>
            <a:off x="9553801" y="6003071"/>
            <a:ext cx="1620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www.andysinger.com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982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F2636-FE4E-E148-BE6A-46D2F83C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D3F1B-1318-7E49-8B7F-07C5ACEEE9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768350"/>
            <a:ext cx="4114800" cy="1517650"/>
          </a:xfrm>
        </p:spPr>
        <p:txBody>
          <a:bodyPr>
            <a:normAutofit fontScale="90000"/>
          </a:bodyPr>
          <a:lstStyle/>
          <a:p>
            <a:r>
              <a:rPr lang="en-US" dirty="0"/>
              <a:t>IEEE Spectrum’s Top Programming Languages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5F774-8C5B-3F47-AA34-D58163CE4617}"/>
              </a:ext>
            </a:extLst>
          </p:cNvPr>
          <p:cNvSpPr txBox="1"/>
          <p:nvPr/>
        </p:nvSpPr>
        <p:spPr>
          <a:xfrm>
            <a:off x="838836" y="2699772"/>
            <a:ext cx="35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https://spectrum.ieee.org/top-programming-languages-2022</a:t>
            </a:r>
            <a:r>
              <a:rPr lang="en-US" dirty="0"/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813B7F-DB23-7343-B929-AD47D028A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61445"/>
            <a:ext cx="7043651" cy="63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81B6E-BDA9-AA4C-A3FD-5D3656EA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A28762-B514-DD45-BA25-6395614B01B5}"/>
              </a:ext>
            </a:extLst>
          </p:cNvPr>
          <p:cNvSpPr txBox="1">
            <a:spLocks/>
          </p:cNvSpPr>
          <p:nvPr/>
        </p:nvSpPr>
        <p:spPr>
          <a:xfrm>
            <a:off x="741534" y="570754"/>
            <a:ext cx="5049666" cy="987516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IEEE 2019 Survey: Top Programming Languages for Embedded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541C1-597E-1A43-A5BE-77246699E9EF}"/>
              </a:ext>
            </a:extLst>
          </p:cNvPr>
          <p:cNvSpPr/>
          <p:nvPr/>
        </p:nvSpPr>
        <p:spPr>
          <a:xfrm>
            <a:off x="1066800" y="5257800"/>
            <a:ext cx="3220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https://spectrum.ieee.org/static/interactive-the-top-programming-languages-2019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90C3F-3B9C-C34B-9FD7-D1C0F832C373}"/>
              </a:ext>
            </a:extLst>
          </p:cNvPr>
          <p:cNvSpPr/>
          <p:nvPr/>
        </p:nvSpPr>
        <p:spPr>
          <a:xfrm>
            <a:off x="1098931" y="2133600"/>
            <a:ext cx="3211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Overall Ranking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1EA29-0286-E844-98D3-8E602660D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1994"/>
            <a:ext cx="428864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0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Not just another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4375" y="1340299"/>
            <a:ext cx="6286500" cy="4861560"/>
          </a:xfrm>
        </p:spPr>
        <p:txBody>
          <a:bodyPr>
            <a:normAutofit/>
          </a:bodyPr>
          <a:lstStyle/>
          <a:p>
            <a:r>
              <a:rPr lang="en-US" sz="2400" dirty="0"/>
              <a:t>Assembly vs high level languages (HLLs).</a:t>
            </a:r>
          </a:p>
          <a:p>
            <a:pPr lvl="1"/>
            <a:r>
              <a:rPr lang="en-US" sz="2000" dirty="0"/>
              <a:t>Most embedded systems are programmed in HLLs</a:t>
            </a:r>
          </a:p>
          <a:p>
            <a:pPr lvl="1"/>
            <a:r>
              <a:rPr lang="en-US" sz="2000" dirty="0"/>
              <a:t>Assembly disadvantages</a:t>
            </a:r>
          </a:p>
          <a:p>
            <a:pPr lvl="2"/>
            <a:r>
              <a:rPr lang="en-US" dirty="0"/>
              <a:t>difficult to develop, read, and maintain</a:t>
            </a:r>
          </a:p>
          <a:p>
            <a:pPr lvl="2"/>
            <a:r>
              <a:rPr lang="en-US" dirty="0"/>
              <a:t>bug prone</a:t>
            </a:r>
          </a:p>
          <a:p>
            <a:pPr lvl="2"/>
            <a:r>
              <a:rPr lang="en-US" dirty="0"/>
              <a:t>not portable</a:t>
            </a:r>
          </a:p>
          <a:p>
            <a:pPr lvl="2"/>
            <a:endParaRPr lang="en-US" dirty="0"/>
          </a:p>
          <a:p>
            <a:r>
              <a:rPr lang="en-US" sz="2400" dirty="0"/>
              <a:t>However, assembly isn’t “</a:t>
            </a:r>
            <a:r>
              <a:rPr lang="en-US" sz="2400" dirty="0">
                <a:solidFill>
                  <a:srgbClr val="C00000"/>
                </a:solidFill>
              </a:rPr>
              <a:t>just another language</a:t>
            </a:r>
            <a:r>
              <a:rPr lang="en-US" sz="2400" dirty="0"/>
              <a:t>”. </a:t>
            </a:r>
          </a:p>
          <a:p>
            <a:pPr lvl="1"/>
            <a:r>
              <a:rPr lang="en-US" sz="2000" dirty="0"/>
              <a:t>Interface between hardware and software</a:t>
            </a:r>
          </a:p>
          <a:p>
            <a:pPr lvl="1"/>
            <a:r>
              <a:rPr lang="en-US" sz="2000" dirty="0"/>
              <a:t>Implements high-level languages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8EEE95-02FA-FB42-BB45-BC526AB0C0CA}"/>
              </a:ext>
            </a:extLst>
          </p:cNvPr>
          <p:cNvGrpSpPr/>
          <p:nvPr/>
        </p:nvGrpSpPr>
        <p:grpSpPr>
          <a:xfrm>
            <a:off x="7207250" y="2174868"/>
            <a:ext cx="4572000" cy="2595252"/>
            <a:chOff x="7207250" y="2174868"/>
            <a:chExt cx="4572000" cy="2595252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3880443-B31B-B94C-B8B0-D6EB0E39C62D}"/>
                </a:ext>
              </a:extLst>
            </p:cNvPr>
            <p:cNvSpPr/>
            <p:nvPr/>
          </p:nvSpPr>
          <p:spPr>
            <a:xfrm>
              <a:off x="7207250" y="3962400"/>
              <a:ext cx="45720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8BA270-FB49-7440-831D-664C7962EF12}"/>
                </a:ext>
              </a:extLst>
            </p:cNvPr>
            <p:cNvSpPr/>
            <p:nvPr/>
          </p:nvSpPr>
          <p:spPr>
            <a:xfrm>
              <a:off x="7620000" y="3364016"/>
              <a:ext cx="37465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Language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C493432-B578-394E-A36D-8DE9E15DA24D}"/>
                </a:ext>
              </a:extLst>
            </p:cNvPr>
            <p:cNvSpPr/>
            <p:nvPr/>
          </p:nvSpPr>
          <p:spPr>
            <a:xfrm>
              <a:off x="8007350" y="2765632"/>
              <a:ext cx="29718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</a:t>
              </a: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23B1677-3A2A-6C45-8AFD-49CE281EDD9B}"/>
                </a:ext>
              </a:extLst>
            </p:cNvPr>
            <p:cNvSpPr/>
            <p:nvPr/>
          </p:nvSpPr>
          <p:spPr>
            <a:xfrm>
              <a:off x="8350250" y="2174868"/>
              <a:ext cx="2286000" cy="79248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High-Level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Learn how processors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77000" cy="4937760"/>
          </a:xfrm>
        </p:spPr>
        <p:txBody>
          <a:bodyPr>
            <a:normAutofit fontScale="92500"/>
          </a:bodyPr>
          <a:lstStyle/>
          <a:p>
            <a:r>
              <a:rPr lang="en-US" dirty="0"/>
              <a:t>Learn about the inner workings of a processor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Computer arithmetic</a:t>
            </a:r>
          </a:p>
          <a:p>
            <a:pPr lvl="1"/>
            <a:r>
              <a:rPr lang="en-US" dirty="0"/>
              <a:t>Memory addressing</a:t>
            </a:r>
          </a:p>
          <a:p>
            <a:pPr lvl="1"/>
            <a:r>
              <a:rPr lang="en-US" dirty="0"/>
              <a:t>Instruction set</a:t>
            </a:r>
          </a:p>
          <a:p>
            <a:pPr lvl="1"/>
            <a:r>
              <a:rPr lang="en-US" dirty="0"/>
              <a:t>I/O</a:t>
            </a:r>
          </a:p>
          <a:p>
            <a:pPr lvl="1"/>
            <a:endParaRPr lang="en-US" dirty="0"/>
          </a:p>
          <a:p>
            <a:r>
              <a:rPr lang="en-US" dirty="0"/>
              <a:t>Provide background knowledge for later courses </a:t>
            </a:r>
          </a:p>
          <a:p>
            <a:pPr lvl="1"/>
            <a:r>
              <a:rPr lang="en-US" dirty="0"/>
              <a:t>computer architecture, </a:t>
            </a:r>
          </a:p>
          <a:p>
            <a:pPr lvl="1"/>
            <a:r>
              <a:rPr lang="en-US" dirty="0"/>
              <a:t>operating systems, </a:t>
            </a:r>
          </a:p>
          <a:p>
            <a:pPr lvl="1"/>
            <a:r>
              <a:rPr lang="en-US" dirty="0"/>
              <a:t>compiler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476D90-7041-F642-8FF2-E35D6231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997463" cy="3729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4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Faster and smaller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0950"/>
            <a:ext cx="6629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Assembly program runs faster than HLLs.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Use the profiling tools to find the performance bottleneck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Some C compilers do not use some special Thumb instructions, such as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/>
              <a:t> (Rotate Right) and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2000" dirty="0"/>
              <a:t> (Rotate Right Extended).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Assembly consumes little memory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Embedded devices, where the size of code is limited, wash machine controller, automobile controllers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13110-FD66-DC4D-86AB-EB907807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05000"/>
            <a:ext cx="4191000" cy="2583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4D733-0F0F-BD4D-A3C7-E49F9087B6B9}"/>
              </a:ext>
            </a:extLst>
          </p:cNvPr>
          <p:cNvSpPr/>
          <p:nvPr/>
        </p:nvSpPr>
        <p:spPr>
          <a:xfrm>
            <a:off x="10956586" y="4488752"/>
            <a:ext cx="771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brilliant.org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74190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Special instructions not supported by a compiler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Enter low-power &amp; wait for interrupt</a:t>
            </a:r>
          </a:p>
          <a:p>
            <a:pPr marL="594360" lvl="2" indent="0">
              <a:lnSpc>
                <a:spcPct val="90000"/>
              </a:lnSpc>
              <a:buNone/>
            </a:pPr>
            <a:endParaRPr lang="en-US" sz="1700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858000" y="1879520"/>
            <a:ext cx="5029200" cy="3693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BEC70-7EB1-0A4C-90FA-8F5DF2DBEB28}"/>
              </a:ext>
            </a:extLst>
          </p:cNvPr>
          <p:cNvSpPr/>
          <p:nvPr/>
        </p:nvSpPr>
        <p:spPr>
          <a:xfrm>
            <a:off x="8610600" y="5572839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cmsis_armcc.h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5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Startup Code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the stack and heap areas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interrupt vector table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default implementation of ISRs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written in assembly, and possible in C with inline assembly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 version is toolchain dependent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247090"/>
            <a:ext cx="5418836" cy="526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0x400;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AREA STACK,NOINIT,READWRITE,ALIGN=3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0x200;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AREA HEAP, NOINIT, READWRITE, ALIGN=3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heap_base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heap_limit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__Vectors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; Top of Stack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Reset_Handler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; Reset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NMI_Handler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; NMI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HardFault_Handler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Hard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MemManage_Handler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MPU Fault Handler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; Bus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UsageFault_Handler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; Usage Fault Handler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42F423-5DD6-5947-8178-FBA1122D7B9D}"/>
              </a:ext>
            </a:extLst>
          </p:cNvPr>
          <p:cNvSpPr/>
          <p:nvPr/>
        </p:nvSpPr>
        <p:spPr>
          <a:xfrm>
            <a:off x="8153400" y="6429493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startup_stm32l476xx.s</a:t>
            </a:r>
          </a:p>
        </p:txBody>
      </p:sp>
    </p:spTree>
    <p:extLst>
      <p:ext uri="{BB962C8B-B14F-4D97-AF65-F5344CB8AC3E}">
        <p14:creationId xmlns:p14="http://schemas.microsoft.com/office/powerpoint/2010/main" val="146521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9085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MSR/MRS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Startup code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the stack and heap areas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interrupt vector table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implementation of ISRs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written in assembly, and possible in C with inline assembly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 version is toolchain dependent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Device driver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access machine-dependent registers and I/O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control exact code behavior in critical sections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752600"/>
            <a:ext cx="5486400" cy="40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u8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raw_readb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%0, %1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"=r"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void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raw_writeb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%1, %0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B1E4-8B33-DB42-ADD4-1A747992276B}"/>
              </a:ext>
            </a:extLst>
          </p:cNvPr>
          <p:cNvSpPr/>
          <p:nvPr/>
        </p:nvSpPr>
        <p:spPr>
          <a:xfrm>
            <a:off x="7077124" y="5769084"/>
            <a:ext cx="4336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Linux 5.6, /arch/arm/include/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io.h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10754</TotalTime>
  <Words>1691</Words>
  <Application>Microsoft Office PowerPoint</Application>
  <PresentationFormat>Widescreen</PresentationFormat>
  <Paragraphs>291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Dr. Yifeng Zhu Barrows 271</vt:lpstr>
      <vt:lpstr>IEEE Spectrum’s Top Programming Languages 2022</vt:lpstr>
      <vt:lpstr>PowerPoint Presentation</vt:lpstr>
      <vt:lpstr>Assembly: Not just another language</vt:lpstr>
      <vt:lpstr>Assembly: Learn how processors work</vt:lpstr>
      <vt:lpstr>Assembly: Faster and smaller</vt:lpstr>
      <vt:lpstr>Assembly: The only choice sometimes</vt:lpstr>
      <vt:lpstr>Assembly: The only choice sometimes</vt:lpstr>
      <vt:lpstr>Assembly: The only choice sometimes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Why Learn Assembly?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Yifeng Zhu</cp:lastModifiedBy>
  <cp:revision>238</cp:revision>
  <dcterms:created xsi:type="dcterms:W3CDTF">2014-05-02T14:59:14Z</dcterms:created>
  <dcterms:modified xsi:type="dcterms:W3CDTF">2025-09-25T00:32:44Z</dcterms:modified>
</cp:coreProperties>
</file>